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82" r:id="rId3"/>
    <p:sldId id="283" r:id="rId4"/>
    <p:sldId id="268" r:id="rId5"/>
    <p:sldId id="261" r:id="rId6"/>
    <p:sldId id="273" r:id="rId7"/>
    <p:sldId id="274" r:id="rId8"/>
    <p:sldId id="275" r:id="rId9"/>
    <p:sldId id="279" r:id="rId10"/>
    <p:sldId id="285" r:id="rId11"/>
    <p:sldId id="278" r:id="rId12"/>
    <p:sldId id="284" r:id="rId13"/>
    <p:sldId id="256" r:id="rId14"/>
    <p:sldId id="281" r:id="rId15"/>
    <p:sldId id="277" r:id="rId16"/>
    <p:sldId id="28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6E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1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0C2C8-A354-4DD1-8C26-4E5407412583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2734CB6-2919-41D8-8D6C-47531A993F20}">
      <dgm:prSet phldrT="[Текст]" custT="1"/>
      <dgm:spPr/>
      <dgm:t>
        <a:bodyPr/>
        <a:lstStyle/>
        <a:p>
          <a:r>
            <a:rPr lang="ru-RU" sz="1400" dirty="0" smtClean="0"/>
            <a:t>Метрологическое обеспечение  измерений расхода</a:t>
          </a:r>
          <a:endParaRPr lang="ru-RU" sz="1400" dirty="0"/>
        </a:p>
      </dgm:t>
    </dgm:pt>
    <dgm:pt modelId="{57EF038C-EC3A-420D-8CFC-A1085BC7F679}" type="parTrans" cxnId="{7DA33C8B-ECF2-4495-9695-024A9F5F3615}">
      <dgm:prSet/>
      <dgm:spPr/>
      <dgm:t>
        <a:bodyPr/>
        <a:lstStyle/>
        <a:p>
          <a:endParaRPr lang="ru-RU"/>
        </a:p>
      </dgm:t>
    </dgm:pt>
    <dgm:pt modelId="{288224E2-D74A-44A0-9BEA-1DF53DF8FFDE}" type="sibTrans" cxnId="{7DA33C8B-ECF2-4495-9695-024A9F5F3615}">
      <dgm:prSet/>
      <dgm:spPr/>
      <dgm:t>
        <a:bodyPr/>
        <a:lstStyle/>
        <a:p>
          <a:endParaRPr lang="ru-RU"/>
        </a:p>
      </dgm:t>
    </dgm:pt>
    <dgm:pt modelId="{D93CFF7A-8EF2-462A-B1CA-03B79CCAAC42}">
      <dgm:prSet phldrT="[Текст]" custT="1"/>
      <dgm:spPr/>
      <dgm:t>
        <a:bodyPr/>
        <a:lstStyle/>
        <a:p>
          <a:r>
            <a:rPr lang="ru-RU" sz="1200" dirty="0" smtClean="0"/>
            <a:t>Фундаментальные и прикладные исследования в области метрологического обеспечения СИ</a:t>
          </a:r>
          <a:endParaRPr lang="ru-RU" sz="1200" dirty="0"/>
        </a:p>
      </dgm:t>
    </dgm:pt>
    <dgm:pt modelId="{EA7F572C-E875-402A-9B54-0FF339629FA8}" type="parTrans" cxnId="{23D0DE67-D22A-44CC-8E6C-250D71DBEDAD}">
      <dgm:prSet/>
      <dgm:spPr/>
      <dgm:t>
        <a:bodyPr/>
        <a:lstStyle/>
        <a:p>
          <a:endParaRPr lang="ru-RU"/>
        </a:p>
      </dgm:t>
    </dgm:pt>
    <dgm:pt modelId="{D980CF36-C3F6-4AB2-86E8-464891BEA8C2}" type="sibTrans" cxnId="{23D0DE67-D22A-44CC-8E6C-250D71DBEDAD}">
      <dgm:prSet/>
      <dgm:spPr/>
      <dgm:t>
        <a:bodyPr/>
        <a:lstStyle/>
        <a:p>
          <a:endParaRPr lang="ru-RU"/>
        </a:p>
      </dgm:t>
    </dgm:pt>
    <dgm:pt modelId="{3A852A32-9EC9-4348-86A6-B0C5E315773D}">
      <dgm:prSet phldrT="[Текст]" custT="1"/>
      <dgm:spPr/>
      <dgm:t>
        <a:bodyPr/>
        <a:lstStyle/>
        <a:p>
          <a:r>
            <a:rPr lang="ru-RU" sz="1600" dirty="0" smtClean="0"/>
            <a:t>Аккредитация на право поверки и калибровки</a:t>
          </a:r>
          <a:endParaRPr lang="ru-RU" sz="1600" dirty="0"/>
        </a:p>
      </dgm:t>
    </dgm:pt>
    <dgm:pt modelId="{79C35C89-39E4-4BEE-8C53-58A767A3F135}" type="parTrans" cxnId="{B0C74665-32BD-44C0-BE95-D1359AD9B21F}">
      <dgm:prSet/>
      <dgm:spPr/>
      <dgm:t>
        <a:bodyPr/>
        <a:lstStyle/>
        <a:p>
          <a:endParaRPr lang="ru-RU"/>
        </a:p>
      </dgm:t>
    </dgm:pt>
    <dgm:pt modelId="{5FDE159A-3654-44C4-9DAA-7E3A31F70FBE}" type="sibTrans" cxnId="{B0C74665-32BD-44C0-BE95-D1359AD9B21F}">
      <dgm:prSet/>
      <dgm:spPr/>
      <dgm:t>
        <a:bodyPr/>
        <a:lstStyle/>
        <a:p>
          <a:endParaRPr lang="ru-RU"/>
        </a:p>
      </dgm:t>
    </dgm:pt>
    <dgm:pt modelId="{941400B3-E782-4AE5-94C6-6343CC53854E}">
      <dgm:prSet phldrT="[Текст]" custT="1"/>
      <dgm:spPr/>
      <dgm:t>
        <a:bodyPr/>
        <a:lstStyle/>
        <a:p>
          <a:r>
            <a:rPr lang="ru-RU" sz="1400" dirty="0" smtClean="0"/>
            <a:t>Метрологическая экспертиза нормативной документации</a:t>
          </a:r>
          <a:endParaRPr lang="ru-RU" sz="1400" dirty="0"/>
        </a:p>
      </dgm:t>
    </dgm:pt>
    <dgm:pt modelId="{6B157124-50C2-473F-BDC9-9DACC260F384}" type="parTrans" cxnId="{42F0E41D-BE55-4993-9A82-F6B638E6033B}">
      <dgm:prSet/>
      <dgm:spPr/>
      <dgm:t>
        <a:bodyPr/>
        <a:lstStyle/>
        <a:p>
          <a:endParaRPr lang="ru-RU"/>
        </a:p>
      </dgm:t>
    </dgm:pt>
    <dgm:pt modelId="{50F0A9A5-6FD0-4925-8AAD-50FF0B47D4E5}" type="sibTrans" cxnId="{42F0E41D-BE55-4993-9A82-F6B638E6033B}">
      <dgm:prSet/>
      <dgm:spPr/>
      <dgm:t>
        <a:bodyPr/>
        <a:lstStyle/>
        <a:p>
          <a:endParaRPr lang="ru-RU"/>
        </a:p>
      </dgm:t>
    </dgm:pt>
    <dgm:pt modelId="{E3609AA5-34F7-4B25-B279-957BB976F057}">
      <dgm:prSet phldrT="[Текст]" custT="1"/>
      <dgm:spPr/>
      <dgm:t>
        <a:bodyPr/>
        <a:lstStyle/>
        <a:p>
          <a:r>
            <a:rPr lang="ru-RU" sz="1100" dirty="0" smtClean="0"/>
            <a:t>Разработка, совершенствование, хранение, сличение и применение Государственных Первичных Эталонов </a:t>
          </a:r>
          <a:endParaRPr lang="ru-RU" sz="1100" dirty="0"/>
        </a:p>
      </dgm:t>
    </dgm:pt>
    <dgm:pt modelId="{74B380C3-7503-4943-9C65-046C512E9BC6}" type="parTrans" cxnId="{90089260-8995-4364-8F58-B6E506CE0764}">
      <dgm:prSet/>
      <dgm:spPr/>
      <dgm:t>
        <a:bodyPr/>
        <a:lstStyle/>
        <a:p>
          <a:endParaRPr lang="ru-RU"/>
        </a:p>
      </dgm:t>
    </dgm:pt>
    <dgm:pt modelId="{ADED8C89-945E-4016-AE8C-9EE7604A185D}" type="sibTrans" cxnId="{90089260-8995-4364-8F58-B6E506CE0764}">
      <dgm:prSet/>
      <dgm:spPr/>
      <dgm:t>
        <a:bodyPr/>
        <a:lstStyle/>
        <a:p>
          <a:endParaRPr lang="ru-RU"/>
        </a:p>
      </dgm:t>
    </dgm:pt>
    <dgm:pt modelId="{4F48DB8F-A841-4ED4-8867-437787A692D7}">
      <dgm:prSet phldrT="[Текст]"/>
      <dgm:spPr/>
      <dgm:t>
        <a:bodyPr/>
        <a:lstStyle/>
        <a:p>
          <a:r>
            <a:rPr lang="ru-RU" dirty="0" smtClean="0"/>
            <a:t>Информационные технологии в метрологии</a:t>
          </a:r>
          <a:endParaRPr lang="ru-RU" dirty="0"/>
        </a:p>
      </dgm:t>
    </dgm:pt>
    <dgm:pt modelId="{86919DDC-2610-47D7-8EB5-8D7428916F5F}" type="parTrans" cxnId="{D0471A22-3A73-4282-8ED2-BA67CD61193E}">
      <dgm:prSet/>
      <dgm:spPr/>
      <dgm:t>
        <a:bodyPr/>
        <a:lstStyle/>
        <a:p>
          <a:endParaRPr lang="ru-RU"/>
        </a:p>
      </dgm:t>
    </dgm:pt>
    <dgm:pt modelId="{5DAEF46F-6B3C-4A27-98F9-1C48545BB9DE}" type="sibTrans" cxnId="{D0471A22-3A73-4282-8ED2-BA67CD61193E}">
      <dgm:prSet/>
      <dgm:spPr/>
      <dgm:t>
        <a:bodyPr/>
        <a:lstStyle/>
        <a:p>
          <a:endParaRPr lang="ru-RU"/>
        </a:p>
      </dgm:t>
    </dgm:pt>
    <dgm:pt modelId="{DDCADF9F-0AC9-4035-A63E-FF3DF7A94B9B}">
      <dgm:prSet phldrT="[Текст]"/>
      <dgm:spPr/>
      <dgm:t>
        <a:bodyPr/>
        <a:lstStyle/>
        <a:p>
          <a:r>
            <a:rPr lang="ru-RU" dirty="0" smtClean="0"/>
            <a:t>Разработка автоматизированных систем учета тепла и теплоносителей</a:t>
          </a:r>
          <a:endParaRPr lang="ru-RU" dirty="0"/>
        </a:p>
      </dgm:t>
    </dgm:pt>
    <dgm:pt modelId="{EFCF31E7-D080-46C7-A363-E906F2074F16}" type="parTrans" cxnId="{7F6F1E83-41E8-4C2A-B582-72AD85EE4C80}">
      <dgm:prSet/>
      <dgm:spPr/>
      <dgm:t>
        <a:bodyPr/>
        <a:lstStyle/>
        <a:p>
          <a:endParaRPr lang="ru-RU"/>
        </a:p>
      </dgm:t>
    </dgm:pt>
    <dgm:pt modelId="{74937F7A-4F9A-4353-A874-F22799F31BC8}" type="sibTrans" cxnId="{7F6F1E83-41E8-4C2A-B582-72AD85EE4C80}">
      <dgm:prSet/>
      <dgm:spPr/>
      <dgm:t>
        <a:bodyPr/>
        <a:lstStyle/>
        <a:p>
          <a:endParaRPr lang="ru-RU"/>
        </a:p>
      </dgm:t>
    </dgm:pt>
    <dgm:pt modelId="{77DB2842-26D9-4314-8402-EF87AA25A517}" type="pres">
      <dgm:prSet presAssocID="{E750C2C8-A354-4DD1-8C26-4E5407412583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70CA2B-1B18-47F3-8A74-DA0B663C70E8}" type="pres">
      <dgm:prSet presAssocID="{E750C2C8-A354-4DD1-8C26-4E5407412583}" presName="cycle" presStyleCnt="0"/>
      <dgm:spPr/>
    </dgm:pt>
    <dgm:pt modelId="{B63F34B1-3307-4BAF-A58F-563024E72515}" type="pres">
      <dgm:prSet presAssocID="{B2734CB6-2919-41D8-8D6C-47531A993F20}" presName="nodeFirstNode" presStyleLbl="node1" presStyleIdx="0" presStyleCnt="7" custRadScaleRad="100308" custRadScaleInc="74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E55CB2-7E24-47BC-9BD9-7245E78ECA5F}" type="pres">
      <dgm:prSet presAssocID="{288224E2-D74A-44A0-9BEA-1DF53DF8FFDE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11869864-1F43-4B47-AB5E-70B019824363}" type="pres">
      <dgm:prSet presAssocID="{D93CFF7A-8EF2-462A-B1CA-03B79CCAAC42}" presName="nodeFollowingNodes" presStyleLbl="node1" presStyleIdx="1" presStyleCnt="7" custRadScaleRad="106359" custRadScaleInc="8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3EA881-41A3-4FC6-8087-FC2FE0B91BE1}" type="pres">
      <dgm:prSet presAssocID="{3A852A32-9EC9-4348-86A6-B0C5E315773D}" presName="nodeFollowingNodes" presStyleLbl="node1" presStyleIdx="2" presStyleCnt="7" custRadScaleRad="103673" custRadScaleInc="21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A11796-1565-488E-92AF-D09FF2A0A559}" type="pres">
      <dgm:prSet presAssocID="{941400B3-E782-4AE5-94C6-6343CC53854E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9AAB58-7760-4D1A-A116-1663EDA52CDB}" type="pres">
      <dgm:prSet presAssocID="{E3609AA5-34F7-4B25-B279-957BB976F057}" presName="nodeFollowingNodes" presStyleLbl="node1" presStyleIdx="4" presStyleCnt="7" custRadScaleRad="98420" custRadScaleInc="2475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B1F08C-5D94-4E1B-97B9-A40799EB71D4}" type="pres">
      <dgm:prSet presAssocID="{4F48DB8F-A841-4ED4-8867-437787A692D7}" presName="nodeFollowingNodes" presStyleLbl="node1" presStyleIdx="5" presStyleCnt="7" custRadScaleRad="99471" custRadScaleInc="-203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C73F2D-E83C-4A10-809C-CE41E9DDB431}" type="pres">
      <dgm:prSet presAssocID="{DDCADF9F-0AC9-4035-A63E-FF3DF7A94B9B}" presName="nodeFollowingNodes" presStyleLbl="node1" presStyleIdx="6" presStyleCnt="7" custRadScaleRad="106331" custRadScaleInc="-2153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C74665-32BD-44C0-BE95-D1359AD9B21F}" srcId="{E750C2C8-A354-4DD1-8C26-4E5407412583}" destId="{3A852A32-9EC9-4348-86A6-B0C5E315773D}" srcOrd="2" destOrd="0" parTransId="{79C35C89-39E4-4BEE-8C53-58A767A3F135}" sibTransId="{5FDE159A-3654-44C4-9DAA-7E3A31F70FBE}"/>
    <dgm:cxn modelId="{0B75772A-4A40-4A47-9456-779A5E19333D}" type="presOf" srcId="{4F48DB8F-A841-4ED4-8867-437787A692D7}" destId="{46B1F08C-5D94-4E1B-97B9-A40799EB71D4}" srcOrd="0" destOrd="0" presId="urn:microsoft.com/office/officeart/2005/8/layout/cycle3"/>
    <dgm:cxn modelId="{7F6F1E83-41E8-4C2A-B582-72AD85EE4C80}" srcId="{E750C2C8-A354-4DD1-8C26-4E5407412583}" destId="{DDCADF9F-0AC9-4035-A63E-FF3DF7A94B9B}" srcOrd="6" destOrd="0" parTransId="{EFCF31E7-D080-46C7-A363-E906F2074F16}" sibTransId="{74937F7A-4F9A-4353-A874-F22799F31BC8}"/>
    <dgm:cxn modelId="{EBE1B53F-9D1C-4724-8629-8DB1BCCC2711}" type="presOf" srcId="{DDCADF9F-0AC9-4035-A63E-FF3DF7A94B9B}" destId="{C2C73F2D-E83C-4A10-809C-CE41E9DDB431}" srcOrd="0" destOrd="0" presId="urn:microsoft.com/office/officeart/2005/8/layout/cycle3"/>
    <dgm:cxn modelId="{31C4493B-80BD-40D5-A354-C7879EC12D83}" type="presOf" srcId="{B2734CB6-2919-41D8-8D6C-47531A993F20}" destId="{B63F34B1-3307-4BAF-A58F-563024E72515}" srcOrd="0" destOrd="0" presId="urn:microsoft.com/office/officeart/2005/8/layout/cycle3"/>
    <dgm:cxn modelId="{90089260-8995-4364-8F58-B6E506CE0764}" srcId="{E750C2C8-A354-4DD1-8C26-4E5407412583}" destId="{E3609AA5-34F7-4B25-B279-957BB976F057}" srcOrd="4" destOrd="0" parTransId="{74B380C3-7503-4943-9C65-046C512E9BC6}" sibTransId="{ADED8C89-945E-4016-AE8C-9EE7604A185D}"/>
    <dgm:cxn modelId="{7DA33C8B-ECF2-4495-9695-024A9F5F3615}" srcId="{E750C2C8-A354-4DD1-8C26-4E5407412583}" destId="{B2734CB6-2919-41D8-8D6C-47531A993F20}" srcOrd="0" destOrd="0" parTransId="{57EF038C-EC3A-420D-8CFC-A1085BC7F679}" sibTransId="{288224E2-D74A-44A0-9BEA-1DF53DF8FFDE}"/>
    <dgm:cxn modelId="{42F0E41D-BE55-4993-9A82-F6B638E6033B}" srcId="{E750C2C8-A354-4DD1-8C26-4E5407412583}" destId="{941400B3-E782-4AE5-94C6-6343CC53854E}" srcOrd="3" destOrd="0" parTransId="{6B157124-50C2-473F-BDC9-9DACC260F384}" sibTransId="{50F0A9A5-6FD0-4925-8AAD-50FF0B47D4E5}"/>
    <dgm:cxn modelId="{44579CEB-6E82-436A-8248-BBB6C68F0FC3}" type="presOf" srcId="{3A852A32-9EC9-4348-86A6-B0C5E315773D}" destId="{AE3EA881-41A3-4FC6-8087-FC2FE0B91BE1}" srcOrd="0" destOrd="0" presId="urn:microsoft.com/office/officeart/2005/8/layout/cycle3"/>
    <dgm:cxn modelId="{A36A7C0B-8377-499B-80A0-8A8F37A51E30}" type="presOf" srcId="{941400B3-E782-4AE5-94C6-6343CC53854E}" destId="{A8A11796-1565-488E-92AF-D09FF2A0A559}" srcOrd="0" destOrd="0" presId="urn:microsoft.com/office/officeart/2005/8/layout/cycle3"/>
    <dgm:cxn modelId="{3D27E7F2-9993-4901-A489-DF0F5101C799}" type="presOf" srcId="{288224E2-D74A-44A0-9BEA-1DF53DF8FFDE}" destId="{D4E55CB2-7E24-47BC-9BD9-7245E78ECA5F}" srcOrd="0" destOrd="0" presId="urn:microsoft.com/office/officeart/2005/8/layout/cycle3"/>
    <dgm:cxn modelId="{C227D14F-C008-4206-B21E-4E8E76651D85}" type="presOf" srcId="{E750C2C8-A354-4DD1-8C26-4E5407412583}" destId="{77DB2842-26D9-4314-8402-EF87AA25A517}" srcOrd="0" destOrd="0" presId="urn:microsoft.com/office/officeart/2005/8/layout/cycle3"/>
    <dgm:cxn modelId="{D0471A22-3A73-4282-8ED2-BA67CD61193E}" srcId="{E750C2C8-A354-4DD1-8C26-4E5407412583}" destId="{4F48DB8F-A841-4ED4-8867-437787A692D7}" srcOrd="5" destOrd="0" parTransId="{86919DDC-2610-47D7-8EB5-8D7428916F5F}" sibTransId="{5DAEF46F-6B3C-4A27-98F9-1C48545BB9DE}"/>
    <dgm:cxn modelId="{41FDA09B-08EA-44F1-89DB-9D5468AE5E32}" type="presOf" srcId="{E3609AA5-34F7-4B25-B279-957BB976F057}" destId="{A09AAB58-7760-4D1A-A116-1663EDA52CDB}" srcOrd="0" destOrd="0" presId="urn:microsoft.com/office/officeart/2005/8/layout/cycle3"/>
    <dgm:cxn modelId="{0E6AFE9E-2B29-4B74-9149-FC39B74F436D}" type="presOf" srcId="{D93CFF7A-8EF2-462A-B1CA-03B79CCAAC42}" destId="{11869864-1F43-4B47-AB5E-70B019824363}" srcOrd="0" destOrd="0" presId="urn:microsoft.com/office/officeart/2005/8/layout/cycle3"/>
    <dgm:cxn modelId="{23D0DE67-D22A-44CC-8E6C-250D71DBEDAD}" srcId="{E750C2C8-A354-4DD1-8C26-4E5407412583}" destId="{D93CFF7A-8EF2-462A-B1CA-03B79CCAAC42}" srcOrd="1" destOrd="0" parTransId="{EA7F572C-E875-402A-9B54-0FF339629FA8}" sibTransId="{D980CF36-C3F6-4AB2-86E8-464891BEA8C2}"/>
    <dgm:cxn modelId="{99C4D57E-7D62-4DD7-817E-BEA99D6993C6}" type="presParOf" srcId="{77DB2842-26D9-4314-8402-EF87AA25A517}" destId="{2F70CA2B-1B18-47F3-8A74-DA0B663C70E8}" srcOrd="0" destOrd="0" presId="urn:microsoft.com/office/officeart/2005/8/layout/cycle3"/>
    <dgm:cxn modelId="{A38FAD5F-64E5-4A41-95A5-2EBEB63B7271}" type="presParOf" srcId="{2F70CA2B-1B18-47F3-8A74-DA0B663C70E8}" destId="{B63F34B1-3307-4BAF-A58F-563024E72515}" srcOrd="0" destOrd="0" presId="urn:microsoft.com/office/officeart/2005/8/layout/cycle3"/>
    <dgm:cxn modelId="{61252548-74FC-4198-887B-0A95CDAAEC06}" type="presParOf" srcId="{2F70CA2B-1B18-47F3-8A74-DA0B663C70E8}" destId="{D4E55CB2-7E24-47BC-9BD9-7245E78ECA5F}" srcOrd="1" destOrd="0" presId="urn:microsoft.com/office/officeart/2005/8/layout/cycle3"/>
    <dgm:cxn modelId="{7EB3F52A-C6FC-4326-A0F9-952EF5B26979}" type="presParOf" srcId="{2F70CA2B-1B18-47F3-8A74-DA0B663C70E8}" destId="{11869864-1F43-4B47-AB5E-70B019824363}" srcOrd="2" destOrd="0" presId="urn:microsoft.com/office/officeart/2005/8/layout/cycle3"/>
    <dgm:cxn modelId="{83AD944B-DFCD-4F0F-BBF8-A7A3AB03C97A}" type="presParOf" srcId="{2F70CA2B-1B18-47F3-8A74-DA0B663C70E8}" destId="{AE3EA881-41A3-4FC6-8087-FC2FE0B91BE1}" srcOrd="3" destOrd="0" presId="urn:microsoft.com/office/officeart/2005/8/layout/cycle3"/>
    <dgm:cxn modelId="{819C3450-8888-452C-98C5-551C7C1BD45E}" type="presParOf" srcId="{2F70CA2B-1B18-47F3-8A74-DA0B663C70E8}" destId="{A8A11796-1565-488E-92AF-D09FF2A0A559}" srcOrd="4" destOrd="0" presId="urn:microsoft.com/office/officeart/2005/8/layout/cycle3"/>
    <dgm:cxn modelId="{A21A3D6B-E396-41D1-8348-0B23AFD08B71}" type="presParOf" srcId="{2F70CA2B-1B18-47F3-8A74-DA0B663C70E8}" destId="{A09AAB58-7760-4D1A-A116-1663EDA52CDB}" srcOrd="5" destOrd="0" presId="urn:microsoft.com/office/officeart/2005/8/layout/cycle3"/>
    <dgm:cxn modelId="{1061E315-D789-4D26-9283-65E90B93A929}" type="presParOf" srcId="{2F70CA2B-1B18-47F3-8A74-DA0B663C70E8}" destId="{46B1F08C-5D94-4E1B-97B9-A40799EB71D4}" srcOrd="6" destOrd="0" presId="urn:microsoft.com/office/officeart/2005/8/layout/cycle3"/>
    <dgm:cxn modelId="{380E4069-9E32-49FE-AF1D-81C8FC862149}" type="presParOf" srcId="{2F70CA2B-1B18-47F3-8A74-DA0B663C70E8}" destId="{C2C73F2D-E83C-4A10-809C-CE41E9DDB431}" srcOrd="7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808CE-46B8-48E0-8150-1D97DA4D8C77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B2A50-A4F6-4077-8BB4-AA6021E2CC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2A50-A4F6-4077-8BB4-AA6021E2CCC7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B2A50-A4F6-4077-8BB4-AA6021E2CCC7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0C51B-808F-4027-A755-96C09DEEC9D6}" type="datetimeFigureOut">
              <a:rPr lang="ru-RU" smtClean="0"/>
              <a:pPr/>
              <a:t>02.12.2010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188D6-8D72-460B-B491-CC25D4395C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5" Type="http://schemas.openxmlformats.org/officeDocument/2006/relationships/image" Target="../media/image5.jpeg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dirty="0" smtClean="0"/>
              <a:t>Федеральное государственное унитарное предприятие</a:t>
            </a:r>
            <a:br>
              <a:rPr lang="ru-RU" sz="1800" dirty="0" smtClean="0"/>
            </a:br>
            <a:r>
              <a:rPr lang="ru-RU" sz="1800" dirty="0" smtClean="0"/>
              <a:t>«Всероссийский научно-исследовательский институт </a:t>
            </a:r>
            <a:r>
              <a:rPr lang="ru-RU" sz="1800" dirty="0" err="1" smtClean="0"/>
              <a:t>расходометрии</a:t>
            </a:r>
            <a:r>
              <a:rPr lang="ru-RU" sz="1800" dirty="0" smtClean="0"/>
              <a:t>»</a:t>
            </a:r>
            <a:br>
              <a:rPr lang="ru-RU" sz="1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ru-RU" b="1" dirty="0" smtClean="0"/>
              <a:t>ФГУП «ВНИИР»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ЭТАЛОНЫ РОССИИ</a:t>
            </a:r>
            <a:endParaRPr lang="ru-RU" sz="36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1357298"/>
            <a:ext cx="978227" cy="1247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Результат</a:t>
            </a: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ы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проведенных сличений в рамках проекта КООМЕТ 412/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UA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/07</a:t>
            </a:r>
            <a:endParaRPr kumimoji="0" lang="ru-RU" sz="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8433" name="Object 1"/>
          <p:cNvGraphicFramePr>
            <a:graphicFrameLocks noChangeAspect="1"/>
          </p:cNvGraphicFramePr>
          <p:nvPr/>
        </p:nvGraphicFramePr>
        <p:xfrm>
          <a:off x="0" y="1285860"/>
          <a:ext cx="9144000" cy="3848100"/>
        </p:xfrm>
        <a:graphic>
          <a:graphicData uri="http://schemas.openxmlformats.org/presentationml/2006/ole">
            <p:oleObj spid="_x0000_s1026" name="Диаграмма" r:id="rId3" imgW="9372636" imgH="3848082" progId="Excel.Sheet.8">
              <p:embed/>
            </p:oleObj>
          </a:graphicData>
        </a:graphic>
      </p:graphicFrame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5786454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Lab 1 – Ukraine;  Lab 2 – Slovak Republic; Lab 3 – Lithuania;  Lab 4 – Russia.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9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642918"/>
            <a:ext cx="8229600" cy="5054617"/>
          </a:xfrm>
        </p:spPr>
        <p:txBody>
          <a:bodyPr>
            <a:normAutofit/>
          </a:bodyPr>
          <a:lstStyle/>
          <a:p>
            <a:pPr marL="0" indent="712788" algn="just">
              <a:buNone/>
            </a:pPr>
            <a:endParaRPr lang="ru-RU" sz="1800" b="1" dirty="0" smtClean="0"/>
          </a:p>
          <a:p>
            <a:pPr marL="0" indent="712788" algn="just">
              <a:buNone/>
            </a:pPr>
            <a:r>
              <a:rPr lang="ru-RU" sz="1800" b="1" dirty="0" smtClean="0"/>
              <a:t>Комплекс государственных первичных эталонов ФГУП «ВНИИР» позволяет осуществлять государственный метрологический контроль и надзор за средствами измерений при выпуске их из производства, осуществлять  сличение  отечественных средств измерения с лучшими мировыми образцами.</a:t>
            </a:r>
          </a:p>
          <a:p>
            <a:pPr marL="0" indent="712788" algn="just">
              <a:buNone/>
            </a:pPr>
            <a:r>
              <a:rPr lang="ru-RU" sz="1800" b="1" dirty="0" smtClean="0"/>
              <a:t>Опыт зарубежных стран (США, Канада, Нидерланды, Германия) по разработке средств измерений многофазных потоков приводит к необходимости создания полигона для исследования метрологических характеристик средств измерений на естественных средах и условиях их эксплуатации. </a:t>
            </a:r>
          </a:p>
          <a:p>
            <a:pPr marL="0" indent="712788" algn="just">
              <a:buNone/>
            </a:pPr>
            <a:r>
              <a:rPr lang="ru-RU" sz="1800" b="1" dirty="0" smtClean="0"/>
              <a:t>Второй этап Федеральной Целевой Программы заключается в проектировании и строительстве государственного испытательного полигона средств измерений нефти, газа и воды. </a:t>
            </a:r>
          </a:p>
          <a:p>
            <a:pPr marL="0" indent="712788" algn="just">
              <a:buNone/>
            </a:pPr>
            <a:r>
              <a:rPr lang="ru-RU" sz="1800" b="1" dirty="0" smtClean="0"/>
              <a:t>В состав полигона, расположенного на  </a:t>
            </a:r>
            <a:r>
              <a:rPr lang="ru-RU" sz="1800" b="1" dirty="0" err="1" smtClean="0"/>
              <a:t>Ново-Суксинской</a:t>
            </a:r>
            <a:r>
              <a:rPr lang="ru-RU" sz="1800" b="1" dirty="0" smtClean="0"/>
              <a:t> установке комплексной подготовки нефти – УКПВСН входят государственные эталоны воспроизведения единиц расхода нефти и попутного нефтяного газа, работающие на естественных  средах.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10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7000892" cy="511156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Эскизный проект государственного испытательного полигона</a:t>
            </a:r>
            <a:endParaRPr lang="ru-RU" sz="1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185863"/>
            <a:ext cx="63341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2" name="Прямая соединительная линия 11"/>
          <p:cNvCxnSpPr/>
          <p:nvPr/>
        </p:nvCxnSpPr>
        <p:spPr>
          <a:xfrm rot="16200000" flipV="1">
            <a:off x="1571604" y="2143116"/>
            <a:ext cx="1714512" cy="1571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6200000" flipV="1">
            <a:off x="2107389" y="2393149"/>
            <a:ext cx="2214578" cy="1143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 flipV="1">
            <a:off x="2143108" y="4786322"/>
            <a:ext cx="1571636" cy="428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00034" y="1500174"/>
            <a:ext cx="1857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Государственный эталон единицы объемного и массового расхода нефтепродуктов</a:t>
            </a:r>
            <a:endParaRPr lang="ru-RU" sz="105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071670" y="1285860"/>
            <a:ext cx="2000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Государственный эталон единицы воспроизведения расхода многофазных потоков</a:t>
            </a:r>
            <a:endParaRPr lang="ru-RU" sz="105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571472" y="5000636"/>
            <a:ext cx="200026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Государственный эталон единицы объемного и массового расхода газа</a:t>
            </a:r>
            <a:endParaRPr lang="ru-RU" sz="105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0" y="2643182"/>
            <a:ext cx="18573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Государственный эталон единицы объемного и массового расхода воды</a:t>
            </a:r>
            <a:endParaRPr lang="ru-RU" sz="1050" b="1" dirty="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10800000">
            <a:off x="1214414" y="3143248"/>
            <a:ext cx="1643074" cy="9286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786446" y="1285860"/>
            <a:ext cx="185738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b="1" dirty="0" smtClean="0"/>
              <a:t>Государственный эталон единицы объемного влагосодержания нефти</a:t>
            </a:r>
            <a:endParaRPr lang="ru-RU" sz="1050" b="1" dirty="0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643438" y="1857364"/>
            <a:ext cx="1857388" cy="1714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11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85728"/>
            <a:ext cx="5089229" cy="3714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Овал 6"/>
          <p:cNvSpPr/>
          <p:nvPr/>
        </p:nvSpPr>
        <p:spPr>
          <a:xfrm>
            <a:off x="5715008" y="1428736"/>
            <a:ext cx="142876" cy="14287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86446" y="1142984"/>
            <a:ext cx="12858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 err="1" smtClean="0"/>
              <a:t>Ново-Суксинская</a:t>
            </a:r>
            <a:r>
              <a:rPr lang="ru-RU" sz="1100" b="1" dirty="0" smtClean="0"/>
              <a:t> УПВСН</a:t>
            </a:r>
            <a:endParaRPr lang="ru-RU" sz="11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857224" y="4357694"/>
            <a:ext cx="68266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Основания для выбора площадки</a:t>
            </a:r>
          </a:p>
          <a:p>
            <a:endParaRPr lang="ru-RU" dirty="0" smtClean="0"/>
          </a:p>
          <a:p>
            <a:r>
              <a:rPr lang="ru-RU" b="1" dirty="0" smtClean="0"/>
              <a:t>Высокосернистые нефти</a:t>
            </a:r>
          </a:p>
          <a:p>
            <a:r>
              <a:rPr lang="ru-RU" b="1" dirty="0" smtClean="0"/>
              <a:t>Наличие железнодорожного узла</a:t>
            </a:r>
          </a:p>
          <a:p>
            <a:r>
              <a:rPr lang="ru-RU" b="1" dirty="0" smtClean="0"/>
              <a:t>Автобусная станция</a:t>
            </a:r>
          </a:p>
          <a:p>
            <a:r>
              <a:rPr lang="ru-RU" b="1" dirty="0" smtClean="0"/>
              <a:t>Аэропорт</a:t>
            </a:r>
          </a:p>
          <a:p>
            <a:r>
              <a:rPr lang="ru-RU" b="1" dirty="0" smtClean="0"/>
              <a:t>Возможность взаимодействия с другими участками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marL="0" indent="357188" algn="just">
              <a:buNone/>
            </a:pPr>
            <a:r>
              <a:rPr lang="ru-RU" sz="2000" b="1" dirty="0" smtClean="0"/>
              <a:t>Государственный эталонный комплекс включает в себя: </a:t>
            </a:r>
          </a:p>
          <a:p>
            <a:pPr marL="0" indent="357188" algn="just">
              <a:buNone/>
            </a:pPr>
            <a:r>
              <a:rPr lang="ru-RU" sz="1800" b="1" dirty="0" smtClean="0"/>
              <a:t>государственный эталон воспроизведения расхода нефти, </a:t>
            </a:r>
          </a:p>
          <a:p>
            <a:pPr marL="0" indent="357188" algn="just">
              <a:buNone/>
            </a:pPr>
            <a:r>
              <a:rPr lang="ru-RU" sz="1800" b="1" dirty="0" smtClean="0"/>
              <a:t>государственный эталон расхода газа;</a:t>
            </a:r>
          </a:p>
          <a:p>
            <a:pPr marL="0" indent="357188" algn="just">
              <a:buNone/>
            </a:pPr>
            <a:r>
              <a:rPr lang="ru-RU" sz="1800" b="1" dirty="0" smtClean="0"/>
              <a:t>государственный эталон влагосодержания нефти;</a:t>
            </a:r>
          </a:p>
          <a:p>
            <a:pPr marL="0" indent="357188" algn="just">
              <a:buNone/>
            </a:pPr>
            <a:r>
              <a:rPr lang="ru-RU" sz="1800" b="1" dirty="0" smtClean="0"/>
              <a:t>государственный эталон расхода воды;</a:t>
            </a:r>
          </a:p>
          <a:p>
            <a:pPr marL="0" indent="357188" algn="just">
              <a:buNone/>
            </a:pPr>
            <a:r>
              <a:rPr lang="ru-RU" sz="1800" b="1" dirty="0" smtClean="0"/>
              <a:t>государственный эталон единицы воспроизведения многофазных потоков.</a:t>
            </a:r>
          </a:p>
          <a:p>
            <a:pPr marL="0" indent="357188" algn="just">
              <a:buNone/>
            </a:pPr>
            <a:endParaRPr lang="ru-RU" sz="1800" b="1" dirty="0" smtClean="0"/>
          </a:p>
          <a:p>
            <a:pPr marL="0" indent="712788" algn="just">
              <a:buNone/>
            </a:pPr>
            <a:endParaRPr lang="ru-RU" sz="1800" b="1" dirty="0" smtClean="0"/>
          </a:p>
          <a:p>
            <a:pPr marL="0" indent="712788" algn="just">
              <a:buNone/>
            </a:pPr>
            <a:r>
              <a:rPr lang="ru-RU" sz="1800" b="1" dirty="0" smtClean="0"/>
              <a:t>Технические и метрологические характеристики государственных эталонов в совокупности со вторичными эталонами - передвижными установками, которые могут эксплуатироваться на разных месторождениях страны, позволят передать единицу измерения количества сырой нефти и попутного нефтяного газа с точностью, соответствующей поверочным схемам. Достоверность измерений гарантируется использованием государственных эталонов на естественных средах.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714356"/>
            <a:ext cx="8229600" cy="5715040"/>
          </a:xfrm>
        </p:spPr>
        <p:txBody>
          <a:bodyPr>
            <a:normAutofit fontScale="62500" lnSpcReduction="20000"/>
          </a:bodyPr>
          <a:lstStyle/>
          <a:p>
            <a:pPr marL="0" indent="712788" algn="just">
              <a:buNone/>
            </a:pPr>
            <a:endParaRPr lang="ru-RU" sz="2600" b="1" dirty="0" smtClean="0"/>
          </a:p>
          <a:p>
            <a:pPr marL="0" indent="712788" algn="just">
              <a:buNone/>
            </a:pPr>
            <a:r>
              <a:rPr lang="ru-RU" sz="2900" b="1" dirty="0" smtClean="0"/>
              <a:t>Государственный эталонный комплекс позволит проводить:</a:t>
            </a:r>
          </a:p>
          <a:p>
            <a:pPr marL="0" indent="712788" algn="just">
              <a:buFontTx/>
              <a:buChar char="-"/>
            </a:pPr>
            <a:r>
              <a:rPr lang="ru-RU" sz="2900" b="1" dirty="0" smtClean="0"/>
              <a:t>исследования метрологических характеристик средств измерения расхода многофазных потоков;</a:t>
            </a:r>
          </a:p>
          <a:p>
            <a:pPr marL="0" indent="712788" algn="just">
              <a:buFontTx/>
              <a:buChar char="-"/>
            </a:pPr>
            <a:r>
              <a:rPr lang="ru-RU" sz="2900" b="1" dirty="0" smtClean="0"/>
              <a:t>испытания и поверку (калибровку) систем измерений количества и параметров сырой нефти;</a:t>
            </a:r>
          </a:p>
          <a:p>
            <a:pPr marL="0" indent="712788" algn="just">
              <a:buFontTx/>
              <a:buChar char="-"/>
            </a:pPr>
            <a:r>
              <a:rPr lang="ru-RU" sz="2900" b="1" dirty="0" smtClean="0"/>
              <a:t>испытания и  поверку (калибровку) мобильных эталонных средств измерений.</a:t>
            </a:r>
          </a:p>
          <a:p>
            <a:pPr marL="0" indent="712788" algn="just">
              <a:buFontTx/>
              <a:buChar char="-"/>
            </a:pPr>
            <a:endParaRPr lang="ru-RU" sz="2900" b="1" dirty="0" smtClean="0"/>
          </a:p>
          <a:p>
            <a:pPr marL="0" indent="712788" algn="just">
              <a:buNone/>
            </a:pPr>
            <a:r>
              <a:rPr lang="ru-RU" sz="2900" b="1" dirty="0" smtClean="0"/>
              <a:t>Государственный эталонный комплекс: </a:t>
            </a:r>
          </a:p>
          <a:p>
            <a:pPr marL="0" indent="712788" algn="just">
              <a:buFontTx/>
              <a:buChar char="-"/>
            </a:pPr>
            <a:r>
              <a:rPr lang="ru-RU" sz="2900" b="1" dirty="0" smtClean="0"/>
              <a:t>обеспечит расширение номенклатуры рабочих и эталонных средств измерений, применяемых для измерения количества нефти и газа, выходящих из скважин, </a:t>
            </a:r>
          </a:p>
          <a:p>
            <a:pPr marL="0" indent="712788" algn="just">
              <a:buFontTx/>
              <a:buChar char="-"/>
            </a:pPr>
            <a:r>
              <a:rPr lang="ru-RU" sz="2900" b="1" dirty="0" smtClean="0"/>
              <a:t>повысит качество и конкурентоспособность отечественной эталонной базы; </a:t>
            </a:r>
          </a:p>
          <a:p>
            <a:pPr marL="0" indent="712788" algn="just">
              <a:buFontTx/>
              <a:buChar char="-"/>
            </a:pPr>
            <a:r>
              <a:rPr lang="ru-RU" sz="2900" b="1" dirty="0" smtClean="0"/>
              <a:t>обеспечит разработку и внедрение отечественных средств измерений нефти и газа, в том числе на скважинах и оснастить ими нефтяные компании России. </a:t>
            </a:r>
          </a:p>
          <a:p>
            <a:pPr marL="0" indent="712788" algn="just">
              <a:buFontTx/>
              <a:buChar char="-"/>
            </a:pPr>
            <a:endParaRPr lang="ru-RU" sz="2900" b="1" dirty="0" smtClean="0"/>
          </a:p>
          <a:p>
            <a:pPr marL="0" indent="712788" algn="just">
              <a:buNone/>
            </a:pPr>
            <a:r>
              <a:rPr lang="ru-RU" sz="2900" b="1" dirty="0" smtClean="0"/>
              <a:t>Подкрепленная технически, методически и законодательно созданная система будет интегрирована с мировой метрологической системой.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428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14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14282" y="2857496"/>
            <a:ext cx="87154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Приглашаем Вас посетить ФГУП «ВНИИР» в любое удобное для Вас время!</a:t>
            </a:r>
            <a:endParaRPr lang="ru-RU" sz="2000" b="1" i="1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troyprice.com/publications/wp-content/uploads/2009/08/pro2-468x4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2143116"/>
            <a:ext cx="2714644" cy="2730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494539" cy="1714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28533" y="0"/>
            <a:ext cx="2615467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 descr="http://img.lenta.ru/news/2006/12/21/libya/pictur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81763" y="4786322"/>
            <a:ext cx="2762237" cy="2071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кругленный прямоугольник 7"/>
          <p:cNvSpPr/>
          <p:nvPr/>
        </p:nvSpPr>
        <p:spPr>
          <a:xfrm>
            <a:off x="0" y="5357802"/>
            <a:ext cx="1928794" cy="1500198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0" y="5442228"/>
            <a:ext cx="1928794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420088, </a:t>
            </a:r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</a:rPr>
              <a:t>Республика Татарстан, г. Казань, ул. 2-я </a:t>
            </a:r>
            <a:r>
              <a:rPr lang="ru-RU" sz="1400" dirty="0" err="1" smtClean="0">
                <a:solidFill>
                  <a:schemeClr val="bg1"/>
                </a:solidFill>
              </a:rPr>
              <a:t>Азинская</a:t>
            </a:r>
            <a:r>
              <a:rPr lang="ru-RU" sz="1400" dirty="0" smtClean="0">
                <a:solidFill>
                  <a:schemeClr val="bg1"/>
                </a:solidFill>
              </a:rPr>
              <a:t>, д. 7а, тел.: 8(843) 272-70-62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сайт: </a:t>
            </a:r>
            <a:r>
              <a:rPr lang="en-US" sz="1600" dirty="0" smtClean="0">
                <a:solidFill>
                  <a:schemeClr val="bg1"/>
                </a:solidFill>
              </a:rPr>
              <a:t>www.vniir.org</a:t>
            </a:r>
            <a:endParaRPr lang="ru-RU" sz="1600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785786" y="285728"/>
          <a:ext cx="7715304" cy="5786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714612" y="264318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6429388" y="2500306"/>
            <a:ext cx="1872317" cy="936158"/>
            <a:chOff x="8008514" y="3682778"/>
            <a:chExt cx="1872317" cy="936158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8008514" y="3682778"/>
              <a:ext cx="1872317" cy="9361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кругленный прямоугольник 4"/>
            <p:cNvSpPr/>
            <p:nvPr/>
          </p:nvSpPr>
          <p:spPr>
            <a:xfrm>
              <a:off x="8079952" y="3754216"/>
              <a:ext cx="1780919" cy="844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0960" tIns="60960" rIns="60960" bIns="609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dirty="0" smtClean="0"/>
                <a:t>Разработка МИ</a:t>
              </a:r>
              <a:endParaRPr lang="ru-RU" sz="1600" kern="1200" dirty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2928926" y="3000372"/>
            <a:ext cx="36022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ФГУП «ВНИИР»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072074"/>
            <a:ext cx="19050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7" name="Группа 16"/>
          <p:cNvGrpSpPr/>
          <p:nvPr/>
        </p:nvGrpSpPr>
        <p:grpSpPr>
          <a:xfrm>
            <a:off x="1142976" y="2357430"/>
            <a:ext cx="2000264" cy="936158"/>
            <a:chOff x="500066" y="-457200"/>
            <a:chExt cx="2000264" cy="936158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571504" y="-457200"/>
              <a:ext cx="1872317" cy="936158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Скругленный прямоугольник 4"/>
            <p:cNvSpPr/>
            <p:nvPr/>
          </p:nvSpPr>
          <p:spPr>
            <a:xfrm>
              <a:off x="500066" y="-385762"/>
              <a:ext cx="2000264" cy="8447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 smtClean="0"/>
                <a:t>Калибровка и поверка средств измерений </a:t>
              </a:r>
              <a:r>
                <a:rPr lang="ru-RU" sz="1400" dirty="0" smtClean="0"/>
                <a:t>р</a:t>
              </a:r>
              <a:r>
                <a:rPr lang="ru-RU" sz="1400" kern="1200" dirty="0" smtClean="0"/>
                <a:t>асхода, количества и качества жидкости газа</a:t>
              </a:r>
              <a:endParaRPr lang="ru-RU" sz="1400" kern="1200" dirty="0"/>
            </a:p>
          </p:txBody>
        </p:sp>
      </p:grpSp>
      <p:sp>
        <p:nvSpPr>
          <p:cNvPr id="20" name="Скругленный прямоугольник 19"/>
          <p:cNvSpPr/>
          <p:nvPr/>
        </p:nvSpPr>
        <p:spPr>
          <a:xfrm>
            <a:off x="3500430" y="6215082"/>
            <a:ext cx="2571768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Участие в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ISO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COOMET,</a:t>
            </a:r>
            <a:r>
              <a:rPr lang="ru-RU" sz="1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МОЗМ</a:t>
            </a:r>
            <a:endParaRPr lang="ru-RU" sz="1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Основные виды деятельности </a:t>
            </a:r>
            <a:br>
              <a:rPr lang="ru-RU" sz="2000" b="1" dirty="0" smtClean="0"/>
            </a:br>
            <a:r>
              <a:rPr lang="ru-RU" sz="2000" b="1" dirty="0" smtClean="0"/>
              <a:t>ФГУП «ВНИИР»</a:t>
            </a: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sz="2100" b="1" dirty="0" smtClean="0"/>
              <a:t>Метрологическое обеспечение измерений расхода воды</a:t>
            </a:r>
          </a:p>
          <a:p>
            <a:pPr algn="just"/>
            <a:r>
              <a:rPr lang="ru-RU" sz="2100" b="1" dirty="0" smtClean="0"/>
              <a:t>Метрологическое обеспечение измерений расхода газа</a:t>
            </a:r>
          </a:p>
          <a:p>
            <a:pPr algn="just"/>
            <a:r>
              <a:rPr lang="ru-RU" sz="2100" b="1" dirty="0" smtClean="0"/>
              <a:t>Метрологическое обеспечение измерений расхода нефти</a:t>
            </a:r>
          </a:p>
          <a:p>
            <a:pPr algn="just"/>
            <a:endParaRPr lang="ru-RU" sz="2100" b="1" dirty="0" smtClean="0"/>
          </a:p>
          <a:p>
            <a:pPr marL="0" indent="712788" algn="just">
              <a:buNone/>
            </a:pPr>
            <a:r>
              <a:rPr lang="ru-RU" sz="2100" b="1" dirty="0" smtClean="0"/>
              <a:t>По всем основным направлениям в ФГУП «ВНИИР» разработаны и действуют государственные первичные эталоны расхода жидкости и газа, возглавляющие соответствующие поверочные (калибровочные) схемы средств измерений.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2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1928802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b="1" dirty="0" smtClean="0"/>
              <a:t>Обеспечение достоверного учета количества добываемых на месторождениях России нефти и попутного нефтяного газа является сегодня одним их центральных направлений, определяющим взаимоотношения между нефтедобывающими предприятиями и государством при осуществлении надзора за выполнением лицензионных соглашений и эффективным использованием энергетических ресурсов. Особую актуальность данный вопрос приобрел в связи с принятием Федерального закона «Об энергосбережении и повышении энергетической эффективности и о внесении изменений в отдельные законодательные акты Российской Федерации от 23.11.2009 г. № 261-ФЗ .</a:t>
            </a:r>
            <a:endParaRPr lang="ru-RU" b="1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3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2357422" y="1643050"/>
            <a:ext cx="1143008" cy="400052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Заголовок 1"/>
          <p:cNvSpPr txBox="1">
            <a:spLocks/>
          </p:cNvSpPr>
          <p:nvPr/>
        </p:nvSpPr>
        <p:spPr>
          <a:xfrm>
            <a:off x="2000232" y="0"/>
            <a:ext cx="4643470" cy="571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Укрупненная схема подведения учета добываемой нефти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2571736" y="2500306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2571736" y="1714488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sp>
        <p:nvSpPr>
          <p:cNvPr id="51" name="Овал 50"/>
          <p:cNvSpPr/>
          <p:nvPr/>
        </p:nvSpPr>
        <p:spPr>
          <a:xfrm>
            <a:off x="2571736" y="4857760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4000496" y="1643050"/>
            <a:ext cx="1714512" cy="4000528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 стрелкой 52"/>
          <p:cNvCxnSpPr/>
          <p:nvPr/>
        </p:nvCxnSpPr>
        <p:spPr>
          <a:xfrm>
            <a:off x="5715008" y="3143248"/>
            <a:ext cx="1571636" cy="1588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715008" y="2571744"/>
            <a:ext cx="1571636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2571736" y="185736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2571736" y="264318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571736" y="342900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СКНС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571736" y="4214818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2571736" y="500063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СИКНС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N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928662" y="714356"/>
            <a:ext cx="6357982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Органы государственного контроля </a:t>
            </a:r>
            <a:r>
              <a:rPr lang="ru-RU" sz="1400" b="1" dirty="0" err="1" smtClean="0">
                <a:solidFill>
                  <a:schemeClr val="bg1"/>
                </a:solidFill>
              </a:rPr>
              <a:t>недропользования</a:t>
            </a:r>
            <a:endParaRPr lang="ru-RU" sz="14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Налоговые органы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071934" y="314324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</p:txBody>
      </p:sp>
      <p:sp>
        <p:nvSpPr>
          <p:cNvPr id="70" name="TextBox 69"/>
          <p:cNvSpPr txBox="1"/>
          <p:nvPr/>
        </p:nvSpPr>
        <p:spPr>
          <a:xfrm>
            <a:off x="5786446" y="2285992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Попутный газ</a:t>
            </a:r>
            <a:endParaRPr lang="ru-RU" sz="12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5786446" y="2857496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Товарная нефть</a:t>
            </a:r>
            <a:endParaRPr lang="ru-RU" sz="1200" b="1" dirty="0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7286644" y="2357430"/>
            <a:ext cx="714348" cy="42862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ГПЗ</a:t>
            </a:r>
            <a:endParaRPr lang="ru-RU" dirty="0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7286644" y="2928934"/>
            <a:ext cx="714348" cy="42862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НПЗ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357422" y="5572140"/>
            <a:ext cx="400110" cy="7143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r"/>
            <a:r>
              <a:rPr lang="ru-RU" sz="1400" b="1" dirty="0" smtClean="0"/>
              <a:t>Нефть</a:t>
            </a:r>
            <a:endParaRPr lang="ru-RU" sz="14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214282" y="3357562"/>
            <a:ext cx="1785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Σ</a:t>
            </a:r>
            <a:r>
              <a:rPr lang="ru-RU" sz="2000" dirty="0" err="1" smtClean="0"/>
              <a:t>вх.</a:t>
            </a:r>
            <a:r>
              <a:rPr lang="ru-RU" sz="2800" dirty="0" err="1" smtClean="0"/>
              <a:t>=</a:t>
            </a:r>
            <a:r>
              <a:rPr lang="el-GR" sz="2800" dirty="0" smtClean="0"/>
              <a:t>Σ</a:t>
            </a:r>
            <a:r>
              <a:rPr lang="ru-RU" sz="2000" dirty="0" err="1" smtClean="0"/>
              <a:t>вых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96" name="TextBox 95"/>
          <p:cNvSpPr txBox="1"/>
          <p:nvPr/>
        </p:nvSpPr>
        <p:spPr>
          <a:xfrm>
            <a:off x="2357422" y="3214686"/>
            <a:ext cx="1143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……………</a:t>
            </a:r>
          </a:p>
          <a:p>
            <a:pPr algn="ctr"/>
            <a:r>
              <a:rPr lang="ru-RU" dirty="0" smtClean="0"/>
              <a:t>Сырая нефть</a:t>
            </a:r>
          </a:p>
          <a:p>
            <a:pPr algn="ctr"/>
            <a:r>
              <a:rPr lang="ru-RU" dirty="0" smtClean="0"/>
              <a:t>………………………………</a:t>
            </a:r>
            <a:endParaRPr lang="ru-RU" dirty="0"/>
          </a:p>
        </p:txBody>
      </p:sp>
      <p:sp>
        <p:nvSpPr>
          <p:cNvPr id="97" name="Овал 96"/>
          <p:cNvSpPr/>
          <p:nvPr/>
        </p:nvSpPr>
        <p:spPr>
          <a:xfrm>
            <a:off x="4500562" y="1714488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98" name="Овал 97"/>
          <p:cNvSpPr/>
          <p:nvPr/>
        </p:nvSpPr>
        <p:spPr>
          <a:xfrm>
            <a:off x="4500562" y="2500306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100" name="Овал 99"/>
          <p:cNvSpPr/>
          <p:nvPr/>
        </p:nvSpPr>
        <p:spPr>
          <a:xfrm>
            <a:off x="4500562" y="4857760"/>
            <a:ext cx="714380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4000496" y="3214686"/>
            <a:ext cx="1714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………………………</a:t>
            </a:r>
          </a:p>
          <a:p>
            <a:pPr algn="ctr"/>
            <a:r>
              <a:rPr lang="ru-RU" dirty="0" smtClean="0"/>
              <a:t>Товарная     нефть</a:t>
            </a:r>
          </a:p>
          <a:p>
            <a:pPr algn="ctr"/>
            <a:r>
              <a:rPr lang="ru-RU" dirty="0" smtClean="0"/>
              <a:t>……………………………………………….</a:t>
            </a:r>
            <a:endParaRPr lang="ru-RU" dirty="0"/>
          </a:p>
        </p:txBody>
      </p:sp>
      <p:sp>
        <p:nvSpPr>
          <p:cNvPr id="102" name="Стрелка вправо 101"/>
          <p:cNvSpPr/>
          <p:nvPr/>
        </p:nvSpPr>
        <p:spPr>
          <a:xfrm>
            <a:off x="3500430" y="3357562"/>
            <a:ext cx="50006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TextBox 102"/>
          <p:cNvSpPr txBox="1"/>
          <p:nvPr/>
        </p:nvSpPr>
        <p:spPr>
          <a:xfrm>
            <a:off x="5715008" y="4000504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Газ факел</a:t>
            </a:r>
            <a:endParaRPr lang="ru-RU" sz="1200" b="1" dirty="0"/>
          </a:p>
        </p:txBody>
      </p:sp>
      <p:cxnSp>
        <p:nvCxnSpPr>
          <p:cNvPr id="104" name="Прямая со стрелкой 103"/>
          <p:cNvCxnSpPr/>
          <p:nvPr/>
        </p:nvCxnSpPr>
        <p:spPr>
          <a:xfrm>
            <a:off x="5715008" y="4286256"/>
            <a:ext cx="1571636" cy="158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5715008" y="4286256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Собственные нужды</a:t>
            </a:r>
            <a:endParaRPr lang="ru-RU" sz="1200" b="1" dirty="0"/>
          </a:p>
        </p:txBody>
      </p:sp>
      <p:sp>
        <p:nvSpPr>
          <p:cNvPr id="107" name="Прямоугольник с двумя вырезанными соседними углами 106"/>
          <p:cNvSpPr/>
          <p:nvPr/>
        </p:nvSpPr>
        <p:spPr>
          <a:xfrm>
            <a:off x="1428728" y="6143644"/>
            <a:ext cx="4286280" cy="714356"/>
          </a:xfrm>
          <a:prstGeom prst="snip2SameRect">
            <a:avLst/>
          </a:prstGeom>
          <a:solidFill>
            <a:srgbClr val="936E1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НЕДРА</a:t>
            </a:r>
            <a:endParaRPr lang="ru-RU" dirty="0"/>
          </a:p>
        </p:txBody>
      </p:sp>
      <p:cxnSp>
        <p:nvCxnSpPr>
          <p:cNvPr id="108" name="Прямая со стрелкой 107"/>
          <p:cNvCxnSpPr>
            <a:endCxn id="45" idx="0"/>
          </p:cNvCxnSpPr>
          <p:nvPr/>
        </p:nvCxnSpPr>
        <p:spPr>
          <a:xfrm rot="5400000">
            <a:off x="2714612" y="1428736"/>
            <a:ext cx="428628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/>
          <p:nvPr/>
        </p:nvCxnSpPr>
        <p:spPr>
          <a:xfrm rot="5400000">
            <a:off x="4644232" y="1427942"/>
            <a:ext cx="428628" cy="158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Стрелка вверх 109"/>
          <p:cNvSpPr/>
          <p:nvPr/>
        </p:nvSpPr>
        <p:spPr>
          <a:xfrm>
            <a:off x="2786050" y="5643578"/>
            <a:ext cx="214314" cy="500066"/>
          </a:xfrm>
          <a:prstGeom prst="up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3" name="TextBox 112"/>
          <p:cNvSpPr txBox="1"/>
          <p:nvPr/>
        </p:nvSpPr>
        <p:spPr>
          <a:xfrm>
            <a:off x="4500562" y="1857364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4500562" y="2643182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4500562" y="5000636"/>
            <a:ext cx="714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СИКН</a:t>
            </a:r>
          </a:p>
          <a:p>
            <a:pPr algn="ctr"/>
            <a:r>
              <a:rPr lang="en-US" sz="1400" b="1" dirty="0" smtClean="0">
                <a:solidFill>
                  <a:schemeClr val="bg1"/>
                </a:solidFill>
              </a:rPr>
              <a:t>K</a:t>
            </a:r>
            <a:endParaRPr lang="ru-RU" sz="1400" b="1" dirty="0" smtClean="0">
              <a:solidFill>
                <a:schemeClr val="bg1"/>
              </a:solidFill>
            </a:endParaRPr>
          </a:p>
        </p:txBody>
      </p:sp>
      <p:sp>
        <p:nvSpPr>
          <p:cNvPr id="121" name="Прямоугольник 120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1" name="TextBox 40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4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715436" cy="66633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2788" algn="just"/>
            <a:r>
              <a:rPr lang="ru-RU" sz="1700" b="1" dirty="0" smtClean="0"/>
              <a:t>В настоящее время можно говорить о завершении работы, связанной с метрологическим обеспечением измерения количества товарной нефти и нефти, поступающей на нефтеперерабатывающие</a:t>
            </a:r>
            <a:r>
              <a:rPr lang="en-US" sz="1700" b="1" dirty="0" smtClean="0"/>
              <a:t> </a:t>
            </a:r>
            <a:r>
              <a:rPr lang="ru-RU" sz="1700" b="1" dirty="0" smtClean="0"/>
              <a:t>и газоперерабатывающие заводы. По сути, достоверный, с точки зрения государства, учет добываемых углеводородов обеспечивается сегодня лишь на коммерческих системах учета товарной нефти. </a:t>
            </a:r>
          </a:p>
          <a:p>
            <a:pPr indent="712788" algn="just"/>
            <a:r>
              <a:rPr lang="ru-RU" sz="1700" b="1" dirty="0" smtClean="0"/>
              <a:t>При этом остаются нерешенными вопросы учета добытой нефти по скважине и лицензионным участкам и учета газа, идущего на факелы и собственные нужды.</a:t>
            </a:r>
          </a:p>
          <a:p>
            <a:pPr indent="712788" algn="just"/>
            <a:r>
              <a:rPr lang="ru-RU" sz="1700" b="1" dirty="0" smtClean="0"/>
              <a:t>Основными </a:t>
            </a:r>
            <a:r>
              <a:rPr lang="ru-RU" sz="1700" b="1" dirty="0" smtClean="0"/>
              <a:t>причинами этого являются:</a:t>
            </a:r>
          </a:p>
          <a:p>
            <a:pPr indent="712788" algn="just"/>
            <a:r>
              <a:rPr lang="ru-RU" sz="1700" b="1" dirty="0" smtClean="0"/>
              <a:t>Отсутствие отечественных средств измерения многофазных потоков.</a:t>
            </a:r>
          </a:p>
          <a:p>
            <a:pPr indent="712788" algn="just"/>
            <a:r>
              <a:rPr lang="ru-RU" sz="1700" b="1" dirty="0" smtClean="0"/>
              <a:t>Имеющиеся зарубежные средства измерения имеют высокую стоимость и, зачастую, их применение затруднительно по экономическим причинам</a:t>
            </a:r>
            <a:r>
              <a:rPr lang="ru-RU" sz="1700" b="1" dirty="0" smtClean="0"/>
              <a:t>.</a:t>
            </a:r>
          </a:p>
          <a:p>
            <a:pPr indent="712788" algn="just"/>
            <a:r>
              <a:rPr lang="ru-RU" sz="1700" b="1" dirty="0" smtClean="0"/>
              <a:t>Недостаточно изучено, например,  влияние на метрологические </a:t>
            </a:r>
            <a:r>
              <a:rPr lang="ru-RU" sz="1700" b="1" dirty="0" smtClean="0"/>
              <a:t>характеристики существующих средств измерения объема и </a:t>
            </a:r>
            <a:r>
              <a:rPr lang="ru-RU" sz="1700" b="1" dirty="0" smtClean="0"/>
              <a:t>массы концентрации свободного газа, наличие капельной жидкости на измерение расхода жидкости и, соответственно, попутного нефтяного газа.</a:t>
            </a:r>
            <a:endParaRPr lang="ru-RU" sz="1700" b="1" dirty="0" smtClean="0"/>
          </a:p>
          <a:p>
            <a:pPr indent="712788" algn="just"/>
            <a:r>
              <a:rPr lang="ru-RU" sz="1700" b="1" dirty="0" smtClean="0"/>
              <a:t>В </a:t>
            </a:r>
            <a:r>
              <a:rPr lang="ru-RU" sz="1700" b="1" dirty="0" smtClean="0"/>
              <a:t>результате этого создаются предпосылки для недостоверного учета добываемых углеводородов. Именно учет определяет взаимоотношения между нефтегазодобывающими предприятиями и государством при формировании налогооблагаемой базы, надзоре за выполнением лицензионных соглашений и рациональным </a:t>
            </a:r>
            <a:r>
              <a:rPr lang="ru-RU" sz="1700" b="1" dirty="0" err="1" smtClean="0"/>
              <a:t>недропользованием</a:t>
            </a:r>
            <a:r>
              <a:rPr lang="ru-RU" sz="1700" b="1" dirty="0" smtClean="0"/>
              <a:t>.</a:t>
            </a:r>
          </a:p>
          <a:p>
            <a:pPr indent="712788" algn="just"/>
            <a:r>
              <a:rPr lang="ru-RU" sz="1700" b="1" dirty="0" smtClean="0"/>
              <a:t>Таким образом, без создания высокоточных средств измерений многофазных потоков и системы их метрологического обеспечения на месте эксплуатации невозможно гарантировать достоверность учета добываемых углеводородов.</a:t>
            </a:r>
          </a:p>
          <a:p>
            <a:pPr indent="712788" algn="just"/>
            <a:endParaRPr lang="ru-RU" b="1" dirty="0" smtClean="0"/>
          </a:p>
          <a:p>
            <a:pPr indent="712788" algn="just"/>
            <a:endParaRPr lang="ru-RU" b="1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5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214974"/>
          </a:xfrm>
        </p:spPr>
        <p:txBody>
          <a:bodyPr>
            <a:noAutofit/>
          </a:bodyPr>
          <a:lstStyle/>
          <a:p>
            <a:pPr marL="0" indent="804863" algn="just">
              <a:buNone/>
            </a:pPr>
            <a:r>
              <a:rPr lang="ru-RU" sz="1800" b="1" dirty="0" smtClean="0"/>
              <a:t>С целью создания системы метрологического обеспечения приборов, предназначенных для учета сырой нефти и попутного нефтяного газа между Правительством Республики Татарстан и Федеральным агентством по техническому регулированию и метрологии было подписано Соглашение о создании на территории республики Государственного эталонного комплекса по метрологическому обеспечению средств измерений количества сырой нефти и нефтяного газа. </a:t>
            </a:r>
          </a:p>
          <a:p>
            <a:pPr marL="0" indent="804863" algn="just">
              <a:buNone/>
            </a:pPr>
            <a:r>
              <a:rPr lang="ru-RU" sz="1800" b="1" dirty="0" smtClean="0"/>
              <a:t>В рамках Федеральной Целевой Программы «Национальная технологическая база» ФГУП «ВНИИР» в 2010 году завершил работы по совершенствованию государственных первичных эталонов воспроизведения единицы:</a:t>
            </a:r>
          </a:p>
          <a:p>
            <a:pPr marL="0" indent="804863" algn="just">
              <a:buNone/>
            </a:pPr>
            <a:r>
              <a:rPr lang="ru-RU" sz="1800" b="1" dirty="0" smtClean="0"/>
              <a:t>- расхода жидкости;</a:t>
            </a:r>
          </a:p>
          <a:p>
            <a:pPr marL="0" indent="804863" algn="just">
              <a:buNone/>
            </a:pPr>
            <a:r>
              <a:rPr lang="ru-RU" sz="1800" b="1" dirty="0" smtClean="0"/>
              <a:t>- расхода газа;</a:t>
            </a:r>
          </a:p>
          <a:p>
            <a:pPr marL="0" indent="804863" algn="just">
              <a:buNone/>
            </a:pPr>
            <a:r>
              <a:rPr lang="ru-RU" sz="1800" b="1" dirty="0" smtClean="0"/>
              <a:t>- влагосодержания нефти;</a:t>
            </a:r>
          </a:p>
          <a:p>
            <a:pPr marL="0" indent="804863" algn="just">
              <a:buNone/>
            </a:pPr>
            <a:r>
              <a:rPr lang="ru-RU" sz="1800" b="1" dirty="0" smtClean="0"/>
              <a:t>и разработал государственный эталон воспроизведения расхода многофазных потоков.</a:t>
            </a:r>
          </a:p>
          <a:p>
            <a:pPr marL="0" indent="804863" algn="just">
              <a:buNone/>
            </a:pPr>
            <a:endParaRPr lang="ru-RU" sz="18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8501090" y="6215082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1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6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0034" y="0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Государственный первичный эталон единицы объемного и массового расхода воды</a:t>
            </a:r>
            <a:endParaRPr lang="ru-RU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9144000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357158" y="3571876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Государственный первичный эталон единицы объемного и массового расхода нефтепродуктов</a:t>
            </a:r>
            <a:endParaRPr lang="ru-RU" b="1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818"/>
            <a:ext cx="9144000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0" y="642918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Диапазон расхода в диапазоне, м</a:t>
            </a:r>
            <a:r>
              <a:rPr lang="ru-RU" sz="1200" baseline="30000" dirty="0" smtClean="0"/>
              <a:t>3</a:t>
            </a:r>
            <a:r>
              <a:rPr lang="ru-RU" sz="1200" dirty="0" smtClean="0"/>
              <a:t>/ч  			0,01 ÷ 50</a:t>
            </a:r>
          </a:p>
          <a:p>
            <a:pPr lvl="0"/>
            <a:r>
              <a:rPr lang="ru-RU" sz="1200" dirty="0" smtClean="0"/>
              <a:t>Среднеквадратическое отклонение результата измерений, %	0,01 </a:t>
            </a:r>
          </a:p>
          <a:p>
            <a:pPr lvl="0"/>
            <a:r>
              <a:rPr lang="ru-RU" sz="1200" dirty="0" err="1" smtClean="0"/>
              <a:t>Неисключенная</a:t>
            </a:r>
            <a:r>
              <a:rPr lang="ru-RU" sz="1200" dirty="0" smtClean="0"/>
              <a:t> систематическая погрешность, %		0,02</a:t>
            </a:r>
          </a:p>
          <a:p>
            <a:pPr lvl="0"/>
            <a:r>
              <a:rPr lang="ru-RU" sz="1200" dirty="0" smtClean="0"/>
              <a:t>Расширенная неопределенность , % 			0,04</a:t>
            </a:r>
          </a:p>
          <a:p>
            <a:pPr lvl="0"/>
            <a:r>
              <a:rPr lang="ru-RU" sz="1200" dirty="0" smtClean="0"/>
              <a:t>	</a:t>
            </a:r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571836" y="4214818"/>
            <a:ext cx="55721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200" dirty="0" smtClean="0"/>
              <a:t>Диапазон расхода в диапазоне, м</a:t>
            </a:r>
            <a:r>
              <a:rPr lang="ru-RU" sz="1200" baseline="30000" dirty="0" smtClean="0"/>
              <a:t>3</a:t>
            </a:r>
            <a:r>
              <a:rPr lang="ru-RU" sz="1200" dirty="0" smtClean="0"/>
              <a:t>/ч  			0,01 ÷ 50</a:t>
            </a:r>
          </a:p>
          <a:p>
            <a:pPr lvl="0"/>
            <a:r>
              <a:rPr lang="ru-RU" sz="1200" dirty="0" smtClean="0"/>
              <a:t>Среднеквадратическое отклонение результата измерений, %	0,01 </a:t>
            </a:r>
          </a:p>
          <a:p>
            <a:pPr lvl="0"/>
            <a:r>
              <a:rPr lang="ru-RU" sz="1200" dirty="0" err="1" smtClean="0"/>
              <a:t>Неисключенная</a:t>
            </a:r>
            <a:r>
              <a:rPr lang="ru-RU" sz="1200" dirty="0" smtClean="0"/>
              <a:t> систематическая погрешность, %		0,02</a:t>
            </a:r>
          </a:p>
          <a:p>
            <a:pPr lvl="0"/>
            <a:r>
              <a:rPr lang="ru-RU" sz="1200" dirty="0" smtClean="0"/>
              <a:t>Расширенная неопределенность , % 			0,04	</a:t>
            </a:r>
            <a:r>
              <a:rPr lang="ru-RU" dirty="0" smtClean="0"/>
              <a:t>			</a:t>
            </a:r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7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71546"/>
            <a:ext cx="745309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572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Государственный первичный эталон единицы объемного и массового расхода газа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214686"/>
            <a:ext cx="81439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Государственный первичный эталон единицы объемного влагосодержания нефти и нефтепродуктов</a:t>
            </a:r>
            <a:endParaRPr lang="ru-RU" b="1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3500438"/>
            <a:ext cx="635798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Прямоугольник 9"/>
          <p:cNvSpPr/>
          <p:nvPr/>
        </p:nvSpPr>
        <p:spPr>
          <a:xfrm>
            <a:off x="357158" y="3714752"/>
            <a:ext cx="61436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 smtClean="0"/>
              <a:t>Диапазон</a:t>
            </a:r>
            <a:r>
              <a:rPr lang="en-US" sz="1400" dirty="0" smtClean="0"/>
              <a:t> </a:t>
            </a:r>
            <a:r>
              <a:rPr lang="en-US" sz="1400" dirty="0" err="1" smtClean="0"/>
              <a:t>измерений</a:t>
            </a:r>
            <a:r>
              <a:rPr lang="ru-RU" sz="1400" dirty="0" smtClean="0"/>
              <a:t>,</a:t>
            </a:r>
            <a:r>
              <a:rPr lang="en-US" sz="1400" dirty="0" smtClean="0"/>
              <a:t> % </a:t>
            </a:r>
            <a:r>
              <a:rPr lang="ru-RU" sz="1400" dirty="0" smtClean="0"/>
              <a:t>     	</a:t>
            </a:r>
            <a:r>
              <a:rPr lang="en-US" sz="1400" dirty="0" smtClean="0"/>
              <a:t>0,05-</a:t>
            </a:r>
            <a:r>
              <a:rPr lang="ru-RU" sz="1400" dirty="0" smtClean="0"/>
              <a:t>99</a:t>
            </a:r>
            <a:endParaRPr lang="en-US" sz="1400" dirty="0" smtClean="0"/>
          </a:p>
          <a:p>
            <a:r>
              <a:rPr lang="en-US" sz="1400" dirty="0" err="1" smtClean="0"/>
              <a:t>Случайная</a:t>
            </a:r>
            <a:r>
              <a:rPr lang="en-US" sz="1400" dirty="0" smtClean="0"/>
              <a:t> </a:t>
            </a:r>
            <a:r>
              <a:rPr lang="en-US" sz="1400" dirty="0" err="1" smtClean="0"/>
              <a:t>погрешность</a:t>
            </a:r>
            <a:r>
              <a:rPr lang="ru-RU" sz="1400" dirty="0" smtClean="0"/>
              <a:t>, %	</a:t>
            </a:r>
            <a:r>
              <a:rPr lang="en-US" sz="1400" dirty="0" smtClean="0"/>
              <a:t>0,23</a:t>
            </a:r>
          </a:p>
          <a:p>
            <a:r>
              <a:rPr lang="en-US" sz="1400" dirty="0" err="1" smtClean="0"/>
              <a:t>Систематическая</a:t>
            </a:r>
            <a:r>
              <a:rPr lang="en-US" sz="1400" dirty="0" smtClean="0"/>
              <a:t> </a:t>
            </a:r>
            <a:r>
              <a:rPr lang="en-US" sz="1400" dirty="0" err="1" smtClean="0"/>
              <a:t>погрешность</a:t>
            </a:r>
            <a:r>
              <a:rPr lang="ru-RU" sz="1400" dirty="0" smtClean="0"/>
              <a:t>, %</a:t>
            </a:r>
            <a:r>
              <a:rPr lang="en-US" sz="1400" dirty="0" smtClean="0"/>
              <a:t> </a:t>
            </a:r>
            <a:r>
              <a:rPr lang="ru-RU" sz="1400" dirty="0" smtClean="0"/>
              <a:t>	</a:t>
            </a:r>
            <a:r>
              <a:rPr lang="en-US" sz="1400" dirty="0" smtClean="0"/>
              <a:t>6,5</a:t>
            </a:r>
            <a:endParaRPr lang="en-US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00562" y="571480"/>
            <a:ext cx="441082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 smtClean="0"/>
              <a:t>Диапазон</a:t>
            </a:r>
            <a:r>
              <a:rPr lang="en-US" sz="1400" dirty="0" smtClean="0"/>
              <a:t> </a:t>
            </a:r>
            <a:r>
              <a:rPr lang="en-US" sz="1400" dirty="0" err="1" smtClean="0"/>
              <a:t>измерений</a:t>
            </a:r>
            <a:r>
              <a:rPr lang="ru-RU" sz="1400" dirty="0" smtClean="0"/>
              <a:t>,</a:t>
            </a:r>
            <a:r>
              <a:rPr lang="en-US" sz="1400" dirty="0" smtClean="0"/>
              <a:t> м3/ч </a:t>
            </a:r>
            <a:r>
              <a:rPr lang="ru-RU" sz="1400" dirty="0" smtClean="0"/>
              <a:t>   </a:t>
            </a:r>
            <a:r>
              <a:rPr lang="en-US" sz="1400" dirty="0" smtClean="0"/>
              <a:t>0,003 </a:t>
            </a:r>
            <a:r>
              <a:rPr lang="ru-RU" sz="1400" dirty="0" smtClean="0"/>
              <a:t>÷</a:t>
            </a:r>
            <a:r>
              <a:rPr lang="en-US" sz="1400" dirty="0" smtClean="0"/>
              <a:t> 100</a:t>
            </a:r>
            <a:endParaRPr lang="ru-RU" sz="1400" dirty="0" smtClean="0"/>
          </a:p>
          <a:p>
            <a:pPr algn="ctr"/>
            <a:r>
              <a:rPr lang="en-US" sz="1400" dirty="0" err="1" smtClean="0"/>
              <a:t>Среднее</a:t>
            </a:r>
            <a:r>
              <a:rPr lang="en-US" sz="1400" dirty="0" smtClean="0"/>
              <a:t> </a:t>
            </a:r>
            <a:r>
              <a:rPr lang="en-US" sz="1400" dirty="0" err="1" smtClean="0"/>
              <a:t>квадратическое</a:t>
            </a:r>
            <a:r>
              <a:rPr lang="en-US" sz="1400" dirty="0" smtClean="0"/>
              <a:t> </a:t>
            </a:r>
            <a:r>
              <a:rPr lang="en-US" sz="1400" dirty="0" err="1" smtClean="0"/>
              <a:t>отклонение</a:t>
            </a:r>
            <a:r>
              <a:rPr lang="ru-RU" sz="1400" dirty="0" smtClean="0"/>
              <a:t>, </a:t>
            </a:r>
            <a:r>
              <a:rPr lang="en-US" sz="1400" dirty="0" smtClean="0"/>
              <a:t>% 0,035</a:t>
            </a:r>
            <a:r>
              <a:rPr lang="ru-RU" sz="1400" dirty="0" smtClean="0"/>
              <a:t> ÷ 0,05</a:t>
            </a:r>
          </a:p>
          <a:p>
            <a:pPr algn="ctr"/>
            <a:r>
              <a:rPr lang="en-US" sz="1400" dirty="0" err="1" smtClean="0"/>
              <a:t>Неисключенная</a:t>
            </a:r>
            <a:r>
              <a:rPr lang="en-US" sz="1400" dirty="0" smtClean="0"/>
              <a:t> </a:t>
            </a:r>
            <a:r>
              <a:rPr lang="en-US" sz="1400" dirty="0" err="1" smtClean="0"/>
              <a:t>систематическая</a:t>
            </a:r>
            <a:r>
              <a:rPr lang="en-US" sz="1400" dirty="0" smtClean="0"/>
              <a:t> </a:t>
            </a:r>
            <a:r>
              <a:rPr lang="en-US" sz="1400" dirty="0" err="1" smtClean="0"/>
              <a:t>погрешность</a:t>
            </a:r>
            <a:r>
              <a:rPr lang="ru-RU" sz="1400" dirty="0" smtClean="0"/>
              <a:t>, % </a:t>
            </a:r>
            <a:r>
              <a:rPr lang="en-US" sz="1400" dirty="0" smtClean="0"/>
              <a:t> 0,04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7417245" y="0"/>
            <a:ext cx="1726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ФГУП «ВНИИР»</a:t>
            </a:r>
            <a:endParaRPr lang="ru-RU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0"/>
            <a:ext cx="407474" cy="51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0" y="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bg1">
                    <a:lumMod val="65000"/>
                  </a:schemeClr>
                </a:solidFill>
              </a:rPr>
              <a:t>8</a:t>
            </a:r>
            <a:endParaRPr lang="ru-RU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1054</Words>
  <Application>Microsoft Office PowerPoint</Application>
  <PresentationFormat>Экран (4:3)</PresentationFormat>
  <Paragraphs>162</Paragraphs>
  <Slides>16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Диаграмма</vt:lpstr>
      <vt:lpstr>  Федеральное государственное унитарное предприятие «Всероссийский научно-исследовательский институт расходометрии»    ФГУП «ВНИИР»</vt:lpstr>
      <vt:lpstr>Слайд 2</vt:lpstr>
      <vt:lpstr>Основные виды деятельности  ФГУП «ВНИИР»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Эскизный проект государственного испытательного полигона</vt:lpstr>
      <vt:lpstr>Слайд 13</vt:lpstr>
      <vt:lpstr>Слайд 14</vt:lpstr>
      <vt:lpstr>Слайд 15</vt:lpstr>
      <vt:lpstr>Слайд 16</vt:lpstr>
    </vt:vector>
  </TitlesOfParts>
  <Company>VGYP VNIIR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den</dc:creator>
  <cp:lastModifiedBy>den</cp:lastModifiedBy>
  <cp:revision>99</cp:revision>
  <dcterms:created xsi:type="dcterms:W3CDTF">2010-11-26T07:31:46Z</dcterms:created>
  <dcterms:modified xsi:type="dcterms:W3CDTF">2010-12-02T06:18:38Z</dcterms:modified>
</cp:coreProperties>
</file>